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p:scale>
          <a:sx n="100" d="100"/>
          <a:sy n="100" d="100"/>
        </p:scale>
        <p:origin x="2538" y="858"/>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3/29/2025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a:solidFill>
                  <a:schemeClr val="accent1">
                    <a:lumMod val="50000"/>
                  </a:schemeClr>
                </a:solidFill>
                <a:latin typeface="Bookman Old Style" pitchFamily="18" charset="0"/>
              </a:rPr>
              <a:t>Информационные технологии</a:t>
            </a:r>
            <a:br>
              <a:rPr lang="ru-RU" sz="4800" b="1" dirty="0">
                <a:solidFill>
                  <a:schemeClr val="accent1">
                    <a:lumMod val="50000"/>
                  </a:schemeClr>
                </a:solidFill>
                <a:latin typeface="Bookman Old Style" pitchFamily="18" charset="0"/>
              </a:rPr>
            </a:br>
            <a:r>
              <a:rPr lang="ru-RU" sz="4800" b="1" dirty="0">
                <a:solidFill>
                  <a:schemeClr val="accent1">
                    <a:lumMod val="50000"/>
                  </a:schemeClr>
                </a:solidFill>
                <a:latin typeface="Bookman Old Style" pitchFamily="18" charset="0"/>
              </a:rPr>
              <a:t>и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3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1. </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Паттерны проектирования</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304800" y="654355"/>
            <a:ext cx="11561136"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11888" y="0"/>
            <a:ext cx="11468986"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82772" y="0"/>
            <a:ext cx="11483163"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1950" y="5152663"/>
            <a:ext cx="4210050" cy="1705337"/>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46193675"/>
              </p:ext>
            </p:extLst>
          </p:nvPr>
        </p:nvGraphicFramePr>
        <p:xfrm>
          <a:off x="152400" y="0"/>
          <a:ext cx="11742420" cy="6710680"/>
        </p:xfrm>
        <a:graphic>
          <a:graphicData uri="http://schemas.openxmlformats.org/drawingml/2006/table">
            <a:tbl>
              <a:tblPr/>
              <a:tblGrid>
                <a:gridCol w="1174242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smtClean="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3371051408"/>
              </p:ext>
            </p:extLst>
          </p:nvPr>
        </p:nvGraphicFramePr>
        <p:xfrm>
          <a:off x="236220" y="0"/>
          <a:ext cx="11795760" cy="6710680"/>
        </p:xfrm>
        <a:graphic>
          <a:graphicData uri="http://schemas.openxmlformats.org/drawingml/2006/table">
            <a:tbl>
              <a:tblPr/>
              <a:tblGrid>
                <a:gridCol w="1179576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289559" y="654355"/>
            <a:ext cx="11650981" cy="4524315"/>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20040" y="0"/>
            <a:ext cx="11574780"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35280" y="0"/>
            <a:ext cx="1152144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304800" y="0"/>
            <a:ext cx="11574780" cy="6740307"/>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289560" y="0"/>
            <a:ext cx="11658600" cy="6740307"/>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1273668394"/>
              </p:ext>
            </p:extLst>
          </p:nvPr>
        </p:nvGraphicFramePr>
        <p:xfrm>
          <a:off x="335280" y="0"/>
          <a:ext cx="11612880" cy="6823330"/>
        </p:xfrm>
        <a:graphic>
          <a:graphicData uri="http://schemas.openxmlformats.org/drawingml/2006/table">
            <a:tbl>
              <a:tblPr/>
              <a:tblGrid>
                <a:gridCol w="11612880">
                  <a:extLst>
                    <a:ext uri="{9D8B030D-6E8A-4147-A177-3AD203B41FA5}">
                      <a16:colId xmlns:a16="http://schemas.microsoft.com/office/drawing/2014/main"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0"/>
            <a:ext cx="11591926" cy="6924973"/>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Допустим</a:t>
            </a:r>
            <a:r>
              <a:rPr lang="ru-RU" sz="2400" dirty="0">
                <a:latin typeface="Bookman Old Style" panose="02050604050505020204" pitchFamily="18" charset="0"/>
              </a:rPr>
              <a:t>,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42874" y="0"/>
            <a:ext cx="12049126"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85750" y="0"/>
            <a:ext cx="11591925"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04800" y="0"/>
            <a:ext cx="118872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76225" y="323850"/>
            <a:ext cx="11915775"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47650" y="0"/>
            <a:ext cx="116586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pPr algn="just"/>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algn="just"/>
            <a:r>
              <a:rPr lang="ru-RU" sz="2400" b="1" dirty="0">
                <a:latin typeface="Bookman Old Style" panose="02050604050505020204" pitchFamily="18" charset="0"/>
              </a:rPr>
              <a:t>Когда использовать стратегию?</a:t>
            </a:r>
          </a:p>
          <a:p>
            <a:pPr marL="342900" indent="-342900" algn="just">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lgn="just">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33350" y="0"/>
            <a:ext cx="11991975"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647700" y="51435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49" y="371475"/>
            <a:ext cx="11506201"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61950" y="0"/>
            <a:ext cx="11496675"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225" y="0"/>
            <a:ext cx="11572876" cy="563231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52425" y="0"/>
            <a:ext cx="11515726" cy="3416320"/>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4" y="0"/>
            <a:ext cx="11858625"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52400" y="0"/>
            <a:ext cx="120396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180975" y="200025"/>
            <a:ext cx="12011025"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smtClean="0">
                <a:solidFill>
                  <a:srgbClr val="3B3B3B"/>
                </a:solidFill>
                <a:latin typeface="Consolas" panose="020B0609020204030204" pitchFamily="49" charset="0"/>
              </a:rPr>
              <a:t>);</a:t>
            </a:r>
            <a:r>
              <a:rPr lang="en-US" sz="2400" dirty="0" smtClean="0">
                <a:solidFill>
                  <a:srgbClr val="008000"/>
                </a:solidFill>
                <a:latin typeface="Consolas" panose="020B0609020204030204" pitchFamily="49" charset="0"/>
              </a:rPr>
              <a:t>//</a:t>
            </a:r>
            <a:r>
              <a:rPr lang="ru-RU" sz="2400" dirty="0" smtClean="0">
                <a:solidFill>
                  <a:srgbClr val="008000"/>
                </a:solidFill>
                <a:latin typeface="Consolas" panose="020B0609020204030204" pitchFamily="49" charset="0"/>
              </a:rPr>
              <a:t>болгарская </a:t>
            </a:r>
            <a:r>
              <a:rPr lang="ru-RU" sz="2400" dirty="0">
                <a:solidFill>
                  <a:srgbClr val="008000"/>
                </a:solidFill>
                <a:latin typeface="Consolas" panose="020B0609020204030204" pitchFamily="49" charset="0"/>
              </a:rPr>
              <a:t>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33375" y="0"/>
            <a:ext cx="11515726" cy="6370975"/>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4324" y="0"/>
            <a:ext cx="11601451"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pPr algn="just"/>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a:t>
                      </a:r>
                      <a:r>
                        <a:rPr lang="ru-RU" sz="2400" dirty="0" smtClean="0">
                          <a:effectLst/>
                          <a:latin typeface="Bookman Old Style" panose="02050604050505020204" pitchFamily="18" charset="0"/>
                        </a:rPr>
                        <a:t>разбиение задачи на </a:t>
                      </a:r>
                      <a:r>
                        <a:rPr lang="ru-RU" sz="2400" dirty="0" smtClean="0">
                          <a:effectLst/>
                          <a:latin typeface="Bookman Old Style" panose="02050604050505020204" pitchFamily="18" charset="0"/>
                        </a:rPr>
                        <a:t>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smtClean="0">
                          <a:effectLst/>
                          <a:latin typeface="Bookman Old Style" panose="02050604050505020204" pitchFamily="18" charset="0"/>
                        </a:rPr>
                        <a:t>(</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val="2643699640"/>
                    </a:ext>
                  </a:extLst>
                </a:gridCol>
                <a:gridCol w="9886950">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15639</TotalTime>
  <Words>3311</Words>
  <Application>Microsoft Office PowerPoint</Application>
  <PresentationFormat>Широкоэкранный</PresentationFormat>
  <Paragraphs>521</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3 семестр Лекция 1. Паттерны проектирования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910</cp:revision>
  <dcterms:modified xsi:type="dcterms:W3CDTF">2025-03-29T07:45:30Z</dcterms:modified>
</cp:coreProperties>
</file>

<file path=docProps/thumbnail.jpeg>
</file>